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3" r:id="rId47"/>
    <p:sldId id="301" r:id="rId48"/>
    <p:sldId id="302" r:id="rId4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6"/>
  </p:normalViewPr>
  <p:slideViewPr>
    <p:cSldViewPr snapToGrid="0" snapToObjects="1">
      <p:cViewPr>
        <p:scale>
          <a:sx n="137" d="100"/>
          <a:sy n="137" d="100"/>
        </p:scale>
        <p:origin x="608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Relationship Id="rId3" Type="http://schemas.openxmlformats.org/officeDocument/2006/relationships/hyperlink" Target="https://www.ebay.com/itm/Ultrasonic-Module-HC-SR04-1Pcs-Distance-Measuring-Transducer-Sensor-for-Arduino/382584526332?hash=item5913d095fc:g:AysAAOSwcT5buuLv:rk:1:pf:0" TargetMode="Externa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87a493299_1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87a493299_1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87a493299_1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87a493299_1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87a493299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87a493299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87a493299_1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87a493299_1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87a493299_1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87a493299_1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https://www.amazon.com/VKmaker-Avoidance-tracking-Ultrasonic-tutorial/dp/B01CXVA6IO/ref=sr_1_5?ie=UTF8&amp;qid=1543766303&amp;sr=8-5&amp;keywords=smart+car+chassis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87a493299_1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87a493299_1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87a49329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87a49329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87a493299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87a493299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87a493299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87a493299_1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https://en.wikipedia.org/wiki/Zone_of_proximal_development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87a49329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87a49329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87a49329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87a49329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89c14b4bc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89c14b4bc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89c14b4bc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89c14b4bc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87a493299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87a493299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87a493299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487a493299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89c14b4b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89c14b4b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87a493299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487a493299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487a493299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487a493299_1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487a493299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487a493299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https://www.ebay.com/itm/Motor-Smart-Robot-Car-Chassis-Kit-Speed-Encoder-Battery-Box-2WD-For-Arduino-OL/312320698813?hash=item48b7c3a9bd:g:JQkAAOSwqoxcALdm:rk:31:pf:0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487a493299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487a493299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487a493299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487a493299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a68e099eb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a68e099eb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487a493299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487a493299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487a493299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487a493299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487a493299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487a493299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487a493299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487a493299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487a493299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487a493299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https://www.ebay.com/itm/Ultrasonic-Module-HC-SR04-1Pcs-Distance-Measuring-Transducer-Sensor-for-Arduino/382584526332?hash=item5913d095fc:g:AysAAOSwcT5buuLv:rk:1:pf:0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89c14b4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89c14b4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487a493299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487a493299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487a493299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487a493299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487a493299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487a493299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https://www.ebay.com/itm/2-42-inch-OLED-Display-SSD1309-128x64-SPI-IIC-Serial-Port-Blue-For-Arduino-KO/283274161519?hash=item41f474ad6f:m:mksSrKYU2S5FFPFg25Llh0g:rk:1:pf:0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487a493299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487a493299_1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https://github.com/olikraus/u8g2/wiki/u8g2reference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89c14b4b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89c14b4bc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487a493299_1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487a493299_1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487a493299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487a493299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487a493299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487a493299_1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487a493299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487a493299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487a493299_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487a493299_1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89c14b4bc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89c14b4bc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487a493299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487a493299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487a493299_1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487a493299_1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87a49329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87a493299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https://www.youtube.com/watch?list=PLmXh30-EMTVtWAIGz_7pImSKRsJ_z8Yn1&amp;v=pZHZEA6dJro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87a493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87a493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87a493299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87a493299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WIP-HDI-NM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87a493299_1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87a493299_1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87a493299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87a493299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Helvetica" charset="0"/>
                <a:ea typeface="Helvetica" charset="0"/>
                <a:cs typeface="Helvetica" charset="0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Helvetica" charset="0"/>
          <a:ea typeface="Helvetica" charset="0"/>
          <a:cs typeface="Helvetica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3650" y="1325806"/>
            <a:ext cx="7136700" cy="15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Cost Robots for Teaching Computer Science</a:t>
            </a:r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3381450" y="3037575"/>
            <a:ext cx="2381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 McCreary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213250" y="1866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 changing market for robots and STEM</a:t>
            </a:r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11700" y="3383875"/>
            <a:ext cx="8520600" cy="11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12762">
            <a:off x="497858" y="1429570"/>
            <a:ext cx="3851252" cy="2509602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70986">
            <a:off x="2160287" y="3207250"/>
            <a:ext cx="6334124" cy="9906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4" name="Google Shape;15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53012">
            <a:off x="3502929" y="1026026"/>
            <a:ext cx="3648841" cy="1596724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5174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MBlock Scratch Programming</a:t>
            </a:r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5340375" y="1266325"/>
            <a:ext cx="34920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Allows students that don't have strong keyboarding skills to learn basic computer science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MBlock generates </a:t>
            </a:r>
            <a:r>
              <a:rPr lang="en" b="1"/>
              <a:t>Arduino </a:t>
            </a:r>
            <a:r>
              <a:rPr lang="en"/>
              <a:t>code</a:t>
            </a:r>
            <a:endParaRPr/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025" y="1317125"/>
            <a:ext cx="4538450" cy="281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>
            <a:off x="311700" y="2709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$20 base robot</a:t>
            </a:r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body" idx="1"/>
          </p:nvPr>
        </p:nvSpPr>
        <p:spPr>
          <a:xfrm>
            <a:off x="4527300" y="1118975"/>
            <a:ext cx="43050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Smart car Chassis ($10)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2 DC Motors, 4-6 AA batteries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Arduino Nano ($3)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Motor Controller ($2)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Ping Sensor ($1)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½ Size Breadboard ($2)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6 points to solder</a:t>
            </a:r>
            <a:endParaRPr sz="24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/>
          </a:p>
        </p:txBody>
      </p:sp>
      <p:pic>
        <p:nvPicPr>
          <p:cNvPr id="168" name="Google Shape;168;p24"/>
          <p:cNvPicPr preferRelativeResize="0"/>
          <p:nvPr/>
        </p:nvPicPr>
        <p:blipFill rotWithShape="1">
          <a:blip r:embed="rId3">
            <a:alphaModFix/>
          </a:blip>
          <a:srcRect l="14153" t="5747" r="9714" b="4170"/>
          <a:stretch/>
        </p:blipFill>
        <p:spPr>
          <a:xfrm>
            <a:off x="495625" y="1118975"/>
            <a:ext cx="3721352" cy="33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6965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for adaptability</a:t>
            </a:r>
            <a:endParaRPr/>
          </a:p>
        </p:txBody>
      </p:sp>
      <p:pic>
        <p:nvPicPr>
          <p:cNvPr id="174" name="Google Shape;174;p25"/>
          <p:cNvPicPr preferRelativeResize="0"/>
          <p:nvPr/>
        </p:nvPicPr>
        <p:blipFill rotWithShape="1">
          <a:blip r:embed="rId3">
            <a:alphaModFix/>
          </a:blip>
          <a:srcRect l="14153" t="5747" r="9714" b="4170"/>
          <a:stretch/>
        </p:blipFill>
        <p:spPr>
          <a:xfrm>
            <a:off x="4605500" y="356075"/>
            <a:ext cx="1264051" cy="1121837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 txBox="1"/>
          <p:nvPr/>
        </p:nvSpPr>
        <p:spPr>
          <a:xfrm>
            <a:off x="776425" y="3943825"/>
            <a:ext cx="10827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Servo</a:t>
            </a:r>
            <a:endParaRPr/>
          </a:p>
        </p:txBody>
      </p:sp>
      <p:sp>
        <p:nvSpPr>
          <p:cNvPr id="176" name="Google Shape;176;p25"/>
          <p:cNvSpPr txBox="1"/>
          <p:nvPr/>
        </p:nvSpPr>
        <p:spPr>
          <a:xfrm>
            <a:off x="2914575" y="4097200"/>
            <a:ext cx="15666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IR Remote</a:t>
            </a:r>
            <a:endParaRPr/>
          </a:p>
        </p:txBody>
      </p:sp>
      <p:sp>
        <p:nvSpPr>
          <p:cNvPr id="177" name="Google Shape;177;p25"/>
          <p:cNvSpPr txBox="1"/>
          <p:nvPr/>
        </p:nvSpPr>
        <p:spPr>
          <a:xfrm>
            <a:off x="6701450" y="4418750"/>
            <a:ext cx="19716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OLED Display</a:t>
            </a:r>
            <a:endParaRPr/>
          </a:p>
        </p:txBody>
      </p:sp>
      <p:sp>
        <p:nvSpPr>
          <p:cNvPr id="178" name="Google Shape;178;p25"/>
          <p:cNvSpPr txBox="1"/>
          <p:nvPr/>
        </p:nvSpPr>
        <p:spPr>
          <a:xfrm>
            <a:off x="6218150" y="688088"/>
            <a:ext cx="13611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 Version</a:t>
            </a:r>
            <a:endParaRPr/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5700" y="2408975"/>
            <a:ext cx="1943100" cy="2009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p25"/>
          <p:cNvCxnSpPr>
            <a:stCxn id="174" idx="2"/>
            <a:endCxn id="179" idx="0"/>
          </p:cNvCxnSpPr>
          <p:nvPr/>
        </p:nvCxnSpPr>
        <p:spPr>
          <a:xfrm>
            <a:off x="5237526" y="1477912"/>
            <a:ext cx="2449800" cy="931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1" name="Google Shape;18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550" y="2210477"/>
            <a:ext cx="2149031" cy="168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p25"/>
          <p:cNvCxnSpPr>
            <a:stCxn id="174" idx="2"/>
            <a:endCxn id="181" idx="0"/>
          </p:cNvCxnSpPr>
          <p:nvPr/>
        </p:nvCxnSpPr>
        <p:spPr>
          <a:xfrm flipH="1">
            <a:off x="1450026" y="1477912"/>
            <a:ext cx="3787500" cy="732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3" name="Google Shape;18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0262" y="2348037"/>
            <a:ext cx="2014001" cy="16821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25"/>
          <p:cNvCxnSpPr>
            <a:stCxn id="174" idx="2"/>
            <a:endCxn id="183" idx="0"/>
          </p:cNvCxnSpPr>
          <p:nvPr/>
        </p:nvCxnSpPr>
        <p:spPr>
          <a:xfrm flipH="1">
            <a:off x="3757326" y="1477912"/>
            <a:ext cx="1480200" cy="8700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25"/>
          <p:cNvSpPr txBox="1"/>
          <p:nvPr/>
        </p:nvSpPr>
        <p:spPr>
          <a:xfrm>
            <a:off x="4874450" y="4320325"/>
            <a:ext cx="15666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16850 Batteries</a:t>
            </a:r>
            <a:endParaRPr/>
          </a:p>
        </p:txBody>
      </p:sp>
      <p:pic>
        <p:nvPicPr>
          <p:cNvPr id="186" name="Google Shape;186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74450" y="2933847"/>
            <a:ext cx="1566600" cy="12171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Google Shape;187;p25"/>
          <p:cNvCxnSpPr>
            <a:stCxn id="174" idx="2"/>
            <a:endCxn id="186" idx="0"/>
          </p:cNvCxnSpPr>
          <p:nvPr/>
        </p:nvCxnSpPr>
        <p:spPr>
          <a:xfrm>
            <a:off x="5237526" y="1477912"/>
            <a:ext cx="420300" cy="14559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>
            <a:spLocks noGrp="1"/>
          </p:cNvSpPr>
          <p:nvPr>
            <p:ph type="title"/>
          </p:nvPr>
        </p:nvSpPr>
        <p:spPr>
          <a:xfrm>
            <a:off x="311700" y="3958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VKmaker $22.88 (no breadboard)</a:t>
            </a:r>
            <a:endParaRPr/>
          </a:p>
        </p:txBody>
      </p:sp>
      <p:pic>
        <p:nvPicPr>
          <p:cNvPr id="193" name="Google Shape;19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25"/>
            <a:ext cx="3638940" cy="3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3040" y="1304825"/>
            <a:ext cx="4133850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6"/>
          <p:cNvSpPr txBox="1"/>
          <p:nvPr/>
        </p:nvSpPr>
        <p:spPr>
          <a:xfrm>
            <a:off x="4889950" y="3088550"/>
            <a:ext cx="3071400" cy="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Holder for 6 AA batteries! (not 4)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Includes USB and servo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xfrm>
            <a:off x="311700" y="2727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UCTRONICS Raspberry Pi with Camera ($89.99)</a:t>
            </a:r>
            <a:endParaRPr/>
          </a:p>
        </p:txBody>
      </p:sp>
      <p:pic>
        <p:nvPicPr>
          <p:cNvPr id="201" name="Google Shape;20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025" y="1144850"/>
            <a:ext cx="7881256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>
            <a:spLocks noGrp="1"/>
          </p:cNvSpPr>
          <p:nvPr>
            <p:ph type="title"/>
          </p:nvPr>
        </p:nvSpPr>
        <p:spPr>
          <a:xfrm>
            <a:off x="228600" y="2070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focus on low cost?</a:t>
            </a:r>
            <a:endParaRPr/>
          </a:p>
        </p:txBody>
      </p:sp>
      <p:sp>
        <p:nvSpPr>
          <p:cNvPr id="207" name="Google Shape;207;p28"/>
          <p:cNvSpPr txBox="1">
            <a:spLocks noGrp="1"/>
          </p:cNvSpPr>
          <p:nvPr>
            <p:ph type="body" idx="1"/>
          </p:nvPr>
        </p:nvSpPr>
        <p:spPr>
          <a:xfrm>
            <a:off x="293593" y="1013941"/>
            <a:ext cx="8520600" cy="26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students can build their </a:t>
            </a:r>
            <a:r>
              <a:rPr lang="en" b="1"/>
              <a:t>own</a:t>
            </a:r>
            <a:r>
              <a:rPr lang="en"/>
              <a:t> robot and take them home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When students </a:t>
            </a:r>
            <a:r>
              <a:rPr lang="en" b="1" dirty="0"/>
              <a:t>build</a:t>
            </a:r>
            <a:r>
              <a:rPr lang="en" dirty="0"/>
              <a:t> their own robot they: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take responsibility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take it home show their friends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bring their friends back to CoderDojo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"Gifted robots" have lower engagement than robots you build from parts!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>
            <a:spLocks noGrp="1"/>
          </p:cNvSpPr>
          <p:nvPr>
            <p:ph type="title"/>
          </p:nvPr>
        </p:nvSpPr>
        <p:spPr>
          <a:xfrm>
            <a:off x="375825" y="1756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 drivers</a:t>
            </a:r>
            <a:endParaRPr/>
          </a:p>
        </p:txBody>
      </p:sp>
      <p:sp>
        <p:nvSpPr>
          <p:cNvPr id="213" name="Google Shape;213;p29"/>
          <p:cNvSpPr/>
          <p:nvPr/>
        </p:nvSpPr>
        <p:spPr>
          <a:xfrm>
            <a:off x="574750" y="1139600"/>
            <a:ext cx="2373000" cy="1551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Maker Movement</a:t>
            </a:r>
            <a:endParaRPr sz="1800" b="1"/>
          </a:p>
        </p:txBody>
      </p:sp>
      <p:sp>
        <p:nvSpPr>
          <p:cNvPr id="214" name="Google Shape;214;p29"/>
          <p:cNvSpPr/>
          <p:nvPr/>
        </p:nvSpPr>
        <p:spPr>
          <a:xfrm>
            <a:off x="6033700" y="1089300"/>
            <a:ext cx="2532300" cy="1551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Project-Based Learning</a:t>
            </a:r>
            <a:endParaRPr sz="1800" b="1"/>
          </a:p>
        </p:txBody>
      </p:sp>
      <p:sp>
        <p:nvSpPr>
          <p:cNvPr id="215" name="Google Shape;215;p29"/>
          <p:cNvSpPr/>
          <p:nvPr/>
        </p:nvSpPr>
        <p:spPr>
          <a:xfrm>
            <a:off x="574750" y="3370375"/>
            <a:ext cx="2373000" cy="1551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Low-Cost Components*</a:t>
            </a:r>
            <a:endParaRPr sz="1800" b="1"/>
          </a:p>
        </p:txBody>
      </p:sp>
      <p:sp>
        <p:nvSpPr>
          <p:cNvPr id="216" name="Google Shape;216;p29"/>
          <p:cNvSpPr/>
          <p:nvPr/>
        </p:nvSpPr>
        <p:spPr>
          <a:xfrm>
            <a:off x="6113350" y="3370375"/>
            <a:ext cx="2373000" cy="1551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Social Media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"How to" sites</a:t>
            </a:r>
            <a:endParaRPr sz="1800" b="1"/>
          </a:p>
        </p:txBody>
      </p:sp>
      <p:pic>
        <p:nvPicPr>
          <p:cNvPr id="217" name="Google Shape;2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9650" y="1950800"/>
            <a:ext cx="1962150" cy="186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" name="Google Shape;218;p29"/>
          <p:cNvCxnSpPr/>
          <p:nvPr/>
        </p:nvCxnSpPr>
        <p:spPr>
          <a:xfrm flipH="1">
            <a:off x="5298450" y="2239425"/>
            <a:ext cx="857400" cy="2403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" name="Google Shape;219;p29"/>
          <p:cNvCxnSpPr/>
          <p:nvPr/>
        </p:nvCxnSpPr>
        <p:spPr>
          <a:xfrm rot="10800000">
            <a:off x="5267175" y="3370300"/>
            <a:ext cx="980700" cy="3825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" name="Google Shape;220;p29"/>
          <p:cNvCxnSpPr/>
          <p:nvPr/>
        </p:nvCxnSpPr>
        <p:spPr>
          <a:xfrm rot="10800000" flipH="1">
            <a:off x="2904075" y="3425500"/>
            <a:ext cx="848700" cy="4398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1" name="Google Shape;221;p29"/>
          <p:cNvCxnSpPr/>
          <p:nvPr/>
        </p:nvCxnSpPr>
        <p:spPr>
          <a:xfrm>
            <a:off x="2882625" y="2166850"/>
            <a:ext cx="798600" cy="2670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2" name="Google Shape;222;p29"/>
          <p:cNvSpPr txBox="1"/>
          <p:nvPr/>
        </p:nvSpPr>
        <p:spPr>
          <a:xfrm>
            <a:off x="2595975" y="4814100"/>
            <a:ext cx="25323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 If you know where to look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311700" y="1866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Zone of Proximal Development (ZPD)</a:t>
            </a:r>
            <a:endParaRPr/>
          </a:p>
        </p:txBody>
      </p:sp>
      <p:pic>
        <p:nvPicPr>
          <p:cNvPr id="228" name="Google Shape;228;p30"/>
          <p:cNvPicPr preferRelativeResize="0"/>
          <p:nvPr/>
        </p:nvPicPr>
        <p:blipFill rotWithShape="1">
          <a:blip r:embed="rId3">
            <a:alphaModFix/>
          </a:blip>
          <a:srcRect b="7450"/>
          <a:stretch/>
        </p:blipFill>
        <p:spPr>
          <a:xfrm>
            <a:off x="3117925" y="894025"/>
            <a:ext cx="4958274" cy="384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0"/>
          <p:cNvSpPr txBox="1"/>
          <p:nvPr/>
        </p:nvSpPr>
        <p:spPr>
          <a:xfrm>
            <a:off x="520900" y="1119750"/>
            <a:ext cx="23955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Lev Vygotsky</a:t>
            </a:r>
            <a:endParaRPr sz="2400" b="1"/>
          </a:p>
        </p:txBody>
      </p:sp>
      <p:pic>
        <p:nvPicPr>
          <p:cNvPr id="230" name="Google Shape;23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025" y="1752150"/>
            <a:ext cx="1709800" cy="235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0"/>
          <p:cNvSpPr/>
          <p:nvPr/>
        </p:nvSpPr>
        <p:spPr>
          <a:xfrm>
            <a:off x="3236225" y="1784225"/>
            <a:ext cx="1550400" cy="100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>
            <a:spLocks noGrp="1"/>
          </p:cNvSpPr>
          <p:nvPr>
            <p:ph type="title"/>
          </p:nvPr>
        </p:nvSpPr>
        <p:spPr>
          <a:xfrm>
            <a:off x="311700" y="2016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Consistent Learning Ladders</a:t>
            </a:r>
            <a:endParaRPr/>
          </a:p>
        </p:txBody>
      </p:sp>
      <p:sp>
        <p:nvSpPr>
          <p:cNvPr id="237" name="Google Shape;237;p31"/>
          <p:cNvSpPr txBox="1">
            <a:spLocks noGrp="1"/>
          </p:cNvSpPr>
          <p:nvPr>
            <p:ph type="body" idx="1"/>
          </p:nvPr>
        </p:nvSpPr>
        <p:spPr>
          <a:xfrm>
            <a:off x="457200" y="4161600"/>
            <a:ext cx="7848600" cy="639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Design curriculum to avoid learning cliffs (discourages linear progression)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Find intermediate steps for incremental learning</a:t>
            </a:r>
            <a:endParaRPr sz="1400"/>
          </a:p>
        </p:txBody>
      </p:sp>
      <p:cxnSp>
        <p:nvCxnSpPr>
          <p:cNvPr id="238" name="Google Shape;238;p31"/>
          <p:cNvCxnSpPr/>
          <p:nvPr/>
        </p:nvCxnSpPr>
        <p:spPr>
          <a:xfrm rot="10800000">
            <a:off x="1371600" y="3429000"/>
            <a:ext cx="0" cy="3810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31"/>
          <p:cNvCxnSpPr/>
          <p:nvPr/>
        </p:nvCxnSpPr>
        <p:spPr>
          <a:xfrm>
            <a:off x="1371600" y="3429000"/>
            <a:ext cx="381000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31"/>
          <p:cNvCxnSpPr/>
          <p:nvPr/>
        </p:nvCxnSpPr>
        <p:spPr>
          <a:xfrm rot="10800000">
            <a:off x="1752600" y="3048000"/>
            <a:ext cx="0" cy="3810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Google Shape;241;p31"/>
          <p:cNvCxnSpPr/>
          <p:nvPr/>
        </p:nvCxnSpPr>
        <p:spPr>
          <a:xfrm rot="10800000">
            <a:off x="1752600" y="3048000"/>
            <a:ext cx="381000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2" name="Google Shape;242;p31"/>
          <p:cNvCxnSpPr/>
          <p:nvPr/>
        </p:nvCxnSpPr>
        <p:spPr>
          <a:xfrm rot="10800000">
            <a:off x="2133600" y="2667000"/>
            <a:ext cx="0" cy="3810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3" name="Google Shape;243;p31"/>
          <p:cNvCxnSpPr/>
          <p:nvPr/>
        </p:nvCxnSpPr>
        <p:spPr>
          <a:xfrm>
            <a:off x="2133600" y="2667000"/>
            <a:ext cx="381000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4" name="Google Shape;244;p31"/>
          <p:cNvCxnSpPr/>
          <p:nvPr/>
        </p:nvCxnSpPr>
        <p:spPr>
          <a:xfrm rot="10800000">
            <a:off x="2514600" y="2286000"/>
            <a:ext cx="0" cy="3810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5" name="Google Shape;245;p31"/>
          <p:cNvCxnSpPr/>
          <p:nvPr/>
        </p:nvCxnSpPr>
        <p:spPr>
          <a:xfrm rot="10800000">
            <a:off x="2514600" y="2286000"/>
            <a:ext cx="381000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" name="Google Shape;246;p31"/>
          <p:cNvCxnSpPr/>
          <p:nvPr/>
        </p:nvCxnSpPr>
        <p:spPr>
          <a:xfrm rot="10800000">
            <a:off x="2895600" y="1905000"/>
            <a:ext cx="0" cy="3810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31"/>
          <p:cNvCxnSpPr/>
          <p:nvPr/>
        </p:nvCxnSpPr>
        <p:spPr>
          <a:xfrm>
            <a:off x="2895600" y="1905000"/>
            <a:ext cx="381000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" name="Google Shape;248;p31"/>
          <p:cNvCxnSpPr/>
          <p:nvPr/>
        </p:nvCxnSpPr>
        <p:spPr>
          <a:xfrm rot="10800000">
            <a:off x="3276600" y="1524000"/>
            <a:ext cx="0" cy="3810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" name="Google Shape;249;p31"/>
          <p:cNvCxnSpPr/>
          <p:nvPr/>
        </p:nvCxnSpPr>
        <p:spPr>
          <a:xfrm rot="10800000">
            <a:off x="3276600" y="1524000"/>
            <a:ext cx="381000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" name="Google Shape;250;p31"/>
          <p:cNvCxnSpPr/>
          <p:nvPr/>
        </p:nvCxnSpPr>
        <p:spPr>
          <a:xfrm rot="10800000">
            <a:off x="5867400" y="2971800"/>
            <a:ext cx="0" cy="3810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31"/>
          <p:cNvCxnSpPr/>
          <p:nvPr/>
        </p:nvCxnSpPr>
        <p:spPr>
          <a:xfrm>
            <a:off x="5867400" y="2971800"/>
            <a:ext cx="381000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" name="Google Shape;252;p31"/>
          <p:cNvCxnSpPr/>
          <p:nvPr/>
        </p:nvCxnSpPr>
        <p:spPr>
          <a:xfrm rot="10800000">
            <a:off x="6248400" y="1295400"/>
            <a:ext cx="0" cy="16764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" name="Google Shape;253;p31"/>
          <p:cNvCxnSpPr/>
          <p:nvPr/>
        </p:nvCxnSpPr>
        <p:spPr>
          <a:xfrm rot="10800000">
            <a:off x="6248400" y="1295400"/>
            <a:ext cx="381000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4" name="Google Shape;254;p31"/>
          <p:cNvCxnSpPr/>
          <p:nvPr/>
        </p:nvCxnSpPr>
        <p:spPr>
          <a:xfrm rot="10800000">
            <a:off x="5486400" y="3352800"/>
            <a:ext cx="381000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5" name="Google Shape;255;p31"/>
          <p:cNvCxnSpPr/>
          <p:nvPr/>
        </p:nvCxnSpPr>
        <p:spPr>
          <a:xfrm rot="10800000">
            <a:off x="5486400" y="3352800"/>
            <a:ext cx="0" cy="3048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31"/>
          <p:cNvSpPr/>
          <p:nvPr/>
        </p:nvSpPr>
        <p:spPr>
          <a:xfrm flipH="1">
            <a:off x="6324600" y="1371600"/>
            <a:ext cx="838200" cy="1600200"/>
          </a:xfrm>
          <a:prstGeom prst="leftBrace">
            <a:avLst>
              <a:gd name="adj1" fmla="val 8333"/>
              <a:gd name="adj2" fmla="val 50706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1"/>
          <p:cNvSpPr txBox="1"/>
          <p:nvPr/>
        </p:nvSpPr>
        <p:spPr>
          <a:xfrm>
            <a:off x="7162800" y="1981200"/>
            <a:ext cx="13716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Learning Cliff</a:t>
            </a:r>
            <a:endParaRPr b="1"/>
          </a:p>
        </p:txBody>
      </p:sp>
      <p:cxnSp>
        <p:nvCxnSpPr>
          <p:cNvPr id="258" name="Google Shape;258;p31"/>
          <p:cNvCxnSpPr/>
          <p:nvPr/>
        </p:nvCxnSpPr>
        <p:spPr>
          <a:xfrm rot="10800000">
            <a:off x="7010400" y="609600"/>
            <a:ext cx="0" cy="3810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" name="Google Shape;259;p31"/>
          <p:cNvCxnSpPr/>
          <p:nvPr/>
        </p:nvCxnSpPr>
        <p:spPr>
          <a:xfrm rot="10800000">
            <a:off x="6629400" y="990600"/>
            <a:ext cx="381000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" name="Google Shape;260;p31"/>
          <p:cNvCxnSpPr/>
          <p:nvPr/>
        </p:nvCxnSpPr>
        <p:spPr>
          <a:xfrm rot="10800000">
            <a:off x="6629400" y="990600"/>
            <a:ext cx="0" cy="3048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1" name="Google Shape;261;p31"/>
          <p:cNvSpPr txBox="1"/>
          <p:nvPr/>
        </p:nvSpPr>
        <p:spPr>
          <a:xfrm>
            <a:off x="792900" y="3248850"/>
            <a:ext cx="5787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Blink</a:t>
            </a:r>
            <a:br>
              <a:rPr lang="en"/>
            </a:br>
            <a:r>
              <a:rPr lang="en"/>
              <a:t>Lab</a:t>
            </a:r>
            <a:endParaRPr/>
          </a:p>
        </p:txBody>
      </p:sp>
      <p:sp>
        <p:nvSpPr>
          <p:cNvPr id="262" name="Google Shape;262;p31"/>
          <p:cNvSpPr txBox="1"/>
          <p:nvPr/>
        </p:nvSpPr>
        <p:spPr>
          <a:xfrm>
            <a:off x="3295200" y="1669588"/>
            <a:ext cx="2191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Autonomous vehicles</a:t>
            </a:r>
            <a:endParaRPr/>
          </a:p>
        </p:txBody>
      </p:sp>
      <p:cxnSp>
        <p:nvCxnSpPr>
          <p:cNvPr id="263" name="Google Shape;263;p31"/>
          <p:cNvCxnSpPr/>
          <p:nvPr/>
        </p:nvCxnSpPr>
        <p:spPr>
          <a:xfrm>
            <a:off x="590650" y="3789950"/>
            <a:ext cx="3683100" cy="10500"/>
          </a:xfrm>
          <a:prstGeom prst="straightConnector1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4" name="Google Shape;264;p31"/>
          <p:cNvSpPr txBox="1"/>
          <p:nvPr/>
        </p:nvSpPr>
        <p:spPr>
          <a:xfrm>
            <a:off x="3789950" y="3359275"/>
            <a:ext cx="947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</a:t>
            </a:r>
            <a:endParaRPr/>
          </a:p>
        </p:txBody>
      </p:sp>
      <p:sp>
        <p:nvSpPr>
          <p:cNvPr id="265" name="Google Shape;265;p31"/>
          <p:cNvSpPr txBox="1"/>
          <p:nvPr/>
        </p:nvSpPr>
        <p:spPr>
          <a:xfrm>
            <a:off x="257150" y="1030600"/>
            <a:ext cx="16080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Conceptual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Difficulty</a:t>
            </a:r>
            <a:endParaRPr/>
          </a:p>
        </p:txBody>
      </p:sp>
      <p:cxnSp>
        <p:nvCxnSpPr>
          <p:cNvPr id="266" name="Google Shape;266;p31"/>
          <p:cNvCxnSpPr/>
          <p:nvPr/>
        </p:nvCxnSpPr>
        <p:spPr>
          <a:xfrm rot="10800000" flipH="1">
            <a:off x="590650" y="1565700"/>
            <a:ext cx="49200" cy="2202600"/>
          </a:xfrm>
          <a:prstGeom prst="straightConnector1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7" name="Google Shape;267;p31"/>
          <p:cNvSpPr txBox="1"/>
          <p:nvPr/>
        </p:nvSpPr>
        <p:spPr>
          <a:xfrm>
            <a:off x="3657600" y="776675"/>
            <a:ext cx="7887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Skynet</a:t>
            </a:r>
            <a:endParaRPr/>
          </a:p>
        </p:txBody>
      </p:sp>
      <p:cxnSp>
        <p:nvCxnSpPr>
          <p:cNvPr id="268" name="Google Shape;268;p31"/>
          <p:cNvCxnSpPr/>
          <p:nvPr/>
        </p:nvCxnSpPr>
        <p:spPr>
          <a:xfrm rot="10800000">
            <a:off x="3613575" y="1143000"/>
            <a:ext cx="0" cy="3810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9" name="Google Shape;269;p31"/>
          <p:cNvCxnSpPr/>
          <p:nvPr/>
        </p:nvCxnSpPr>
        <p:spPr>
          <a:xfrm rot="10800000">
            <a:off x="3657600" y="1143000"/>
            <a:ext cx="381000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0" name="Google Shape;270;p31"/>
          <p:cNvSpPr txBox="1"/>
          <p:nvPr/>
        </p:nvSpPr>
        <p:spPr>
          <a:xfrm>
            <a:off x="2628600" y="2382900"/>
            <a:ext cx="1029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 OS</a:t>
            </a:r>
            <a:endParaRPr/>
          </a:p>
        </p:txBody>
      </p:sp>
      <p:sp>
        <p:nvSpPr>
          <p:cNvPr id="271" name="Google Shape;271;p31"/>
          <p:cNvSpPr txBox="1"/>
          <p:nvPr/>
        </p:nvSpPr>
        <p:spPr>
          <a:xfrm>
            <a:off x="1752600" y="3048000"/>
            <a:ext cx="10818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H-Bridge</a:t>
            </a:r>
            <a:endParaRPr/>
          </a:p>
        </p:txBody>
      </p:sp>
      <p:sp>
        <p:nvSpPr>
          <p:cNvPr id="272" name="Google Shape;272;p31"/>
          <p:cNvSpPr txBox="1"/>
          <p:nvPr/>
        </p:nvSpPr>
        <p:spPr>
          <a:xfrm>
            <a:off x="2133600" y="2667000"/>
            <a:ext cx="10818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PWM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Hello, my name is _________</a:t>
            </a:r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EE/CS background, maker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Brother and sister are math and science teachers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Aware that teachers are busy and don't have time to learn Arduino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Became a CoderDojo mentor in 2014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Created a set of Arduino-powered demonstration kits (Moving Rainbow)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Careful observer of learning patterns (and anti-patterns)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Interested in designing robots for teachers and mentors to teach computer </a:t>
            </a:r>
            <a:r>
              <a:rPr lang="en" dirty="0" smtClean="0"/>
              <a:t>science</a:t>
            </a:r>
            <a:endParaRPr lang="en-US" dirty="0" smtClean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smtClean="0"/>
              <a:t>Goal: retire and start a Robot Learning Lab</a:t>
            </a:r>
            <a:endParaRPr dirty="0"/>
          </a:p>
        </p:txBody>
      </p:sp>
      <p:sp>
        <p:nvSpPr>
          <p:cNvPr id="74" name="Google Shape;74;p14"/>
          <p:cNvSpPr txBox="1"/>
          <p:nvPr/>
        </p:nvSpPr>
        <p:spPr>
          <a:xfrm rot="-730837">
            <a:off x="3657791" y="350520"/>
            <a:ext cx="1258328" cy="502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Apple Chancery" charset="0"/>
                <a:ea typeface="Apple Chancery" charset="0"/>
                <a:cs typeface="Apple Chancery" charset="0"/>
                <a:sym typeface="Pacifico"/>
              </a:rPr>
              <a:t>Dan</a:t>
            </a:r>
            <a:endParaRPr sz="3600" b="1" dirty="0">
              <a:latin typeface="Apple Chancery" charset="0"/>
              <a:ea typeface="Apple Chancery" charset="0"/>
              <a:cs typeface="Apple Chancery" charset="0"/>
              <a:sym typeface="Pacifico"/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1600" y="324050"/>
            <a:ext cx="1660725" cy="149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>
            <a:spLocks noGrp="1"/>
          </p:cNvSpPr>
          <p:nvPr>
            <p:ph type="title"/>
          </p:nvPr>
        </p:nvSpPr>
        <p:spPr>
          <a:xfrm>
            <a:off x="212112" y="245849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Overview</a:t>
            </a:r>
            <a:endParaRPr dirty="0"/>
          </a:p>
        </p:txBody>
      </p:sp>
      <p:sp>
        <p:nvSpPr>
          <p:cNvPr id="278" name="Google Shape;278;p32"/>
          <p:cNvSpPr txBox="1">
            <a:spLocks noGrp="1"/>
          </p:cNvSpPr>
          <p:nvPr>
            <p:ph type="body" idx="1"/>
          </p:nvPr>
        </p:nvSpPr>
        <p:spPr>
          <a:xfrm>
            <a:off x="320753" y="1157684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Low cost hardware ($20-$35)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dirty="0"/>
              <a:t>Affordable for most students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Ideal for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dirty="0"/>
              <a:t>CoderDojo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dirty="0"/>
              <a:t>Science clubs at schools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dirty="0"/>
              <a:t>"Maker Faire" events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dirty="0"/>
              <a:t>Home school students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Open platform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dirty="0"/>
              <a:t>All source code free on </a:t>
            </a:r>
            <a:r>
              <a:rPr lang="en" dirty="0" err="1"/>
              <a:t>github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Extensible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dirty="0"/>
              <a:t>Breadboards not shields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"/>
          <p:cNvSpPr txBox="1">
            <a:spLocks noGrp="1"/>
          </p:cNvSpPr>
          <p:nvPr>
            <p:ph type="title"/>
          </p:nvPr>
        </p:nvSpPr>
        <p:spPr>
          <a:xfrm>
            <a:off x="311700" y="2112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CoderDojo Robot Audience</a:t>
            </a:r>
            <a:endParaRPr/>
          </a:p>
        </p:txBody>
      </p:sp>
      <p:sp>
        <p:nvSpPr>
          <p:cNvPr id="284" name="Google Shape;284;p33"/>
          <p:cNvSpPr txBox="1">
            <a:spLocks noGrp="1"/>
          </p:cNvSpPr>
          <p:nvPr>
            <p:ph type="body" idx="1"/>
          </p:nvPr>
        </p:nvSpPr>
        <p:spPr>
          <a:xfrm>
            <a:off x="311700" y="1044850"/>
            <a:ext cx="5730000" cy="3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Students age 10-16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Robots for kids under 10 are harder to design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Keyboarding skills very helpful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Some simple soldering/breadboarding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Interest in: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Arduino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Sensors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Motor control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Libraries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Variables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Functions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Debugging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"/>
          <p:cNvSpPr txBox="1">
            <a:spLocks noGrp="1"/>
          </p:cNvSpPr>
          <p:nvPr>
            <p:ph type="title"/>
          </p:nvPr>
        </p:nvSpPr>
        <p:spPr>
          <a:xfrm>
            <a:off x="304800" y="2286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Computer Science Concepts</a:t>
            </a:r>
            <a:endParaRPr/>
          </a:p>
        </p:txBody>
      </p:sp>
      <p:sp>
        <p:nvSpPr>
          <p:cNvPr id="290" name="Google Shape;290;p34"/>
          <p:cNvSpPr txBox="1">
            <a:spLocks noGrp="1"/>
          </p:cNvSpPr>
          <p:nvPr>
            <p:ph type="body" idx="1"/>
          </p:nvPr>
        </p:nvSpPr>
        <p:spPr>
          <a:xfrm>
            <a:off x="318600" y="111690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dirty="0"/>
              <a:t>Compiling code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dirty="0"/>
              <a:t>Uploading program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dirty="0"/>
              <a:t>Libraries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dirty="0"/>
              <a:t>Constructors and initialization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dirty="0"/>
              <a:t>Setup and main loops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dirty="0"/>
              <a:t>Variables, global variables, local variables, scope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dirty="0"/>
              <a:t>Subroutines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dirty="0"/>
              <a:t>For loops, iteration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dirty="0"/>
              <a:t>Conditionals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dirty="0"/>
              <a:t>Modes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dirty="0"/>
              <a:t>Sensors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dirty="0"/>
              <a:t>Displays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dirty="0"/>
              <a:t>Drawing libraries</a:t>
            </a:r>
            <a:endParaRPr sz="1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Things that </a:t>
            </a:r>
            <a:r>
              <a:rPr lang="en">
                <a:solidFill>
                  <a:srgbClr val="FF0000"/>
                </a:solidFill>
              </a:rPr>
              <a:t>don't</a:t>
            </a:r>
            <a:r>
              <a:rPr lang="en">
                <a:solidFill>
                  <a:srgbClr val="666666"/>
                </a:solidFill>
              </a:rPr>
              <a:t> teach computer science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96" name="Google Shape;296;p3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15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Remote control robots</a:t>
            </a:r>
            <a:r>
              <a:rPr lang="en"/>
              <a:t> - kids play with them for hours but don't learn much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/>
              <a:t>Closed systems</a:t>
            </a:r>
            <a:r>
              <a:rPr lang="en"/>
              <a:t> - limited ability to expand - limited sensors - can't easily upgrade the CPU, no breadboarding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6"/>
          <p:cNvSpPr txBox="1">
            <a:spLocks noGrp="1"/>
          </p:cNvSpPr>
          <p:nvPr>
            <p:ph type="title"/>
          </p:nvPr>
        </p:nvSpPr>
        <p:spPr>
          <a:xfrm>
            <a:off x="242400" y="2286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Options</a:t>
            </a:r>
            <a:endParaRPr/>
          </a:p>
        </p:txBody>
      </p:sp>
      <p:sp>
        <p:nvSpPr>
          <p:cNvPr id="302" name="Google Shape;302;p36"/>
          <p:cNvSpPr txBox="1">
            <a:spLocks noGrp="1"/>
          </p:cNvSpPr>
          <p:nvPr>
            <p:ph type="body" idx="1"/>
          </p:nvPr>
        </p:nvSpPr>
        <p:spPr>
          <a:xfrm>
            <a:off x="447050" y="114327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en"/>
              <a:t>Multiple ping sensors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en"/>
              <a:t>Wheel position sensors (for driving straight)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en"/>
              <a:t>Servo to distance sensor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en"/>
              <a:t>Different sensors (IR distance sensor, LIDAR)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en"/>
              <a:t>Sounds, music, voice recognition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en"/>
              <a:t>Display (facebot)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en"/>
              <a:t>Cameras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en"/>
              <a:t>Wireless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en"/>
              <a:t>Machine learning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en"/>
              <a:t>Face recognition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7"/>
          <p:cNvSpPr txBox="1">
            <a:spLocks noGrp="1"/>
          </p:cNvSpPr>
          <p:nvPr>
            <p:ph type="title"/>
          </p:nvPr>
        </p:nvSpPr>
        <p:spPr>
          <a:xfrm>
            <a:off x="318600" y="3594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Strategy</a:t>
            </a:r>
            <a:endParaRPr/>
          </a:p>
        </p:txBody>
      </p:sp>
      <p:sp>
        <p:nvSpPr>
          <p:cNvPr id="308" name="Google Shape;308;p3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Focus on making initial labs easy and </a:t>
            </a:r>
            <a:r>
              <a:rPr lang="en" b="1"/>
              <a:t>fun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Focus on engaging students and identifying </a:t>
            </a:r>
            <a:r>
              <a:rPr lang="en" b="1"/>
              <a:t>their</a:t>
            </a:r>
            <a:r>
              <a:rPr lang="en"/>
              <a:t> interests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Most students that get through the first labs without frustrations go on to do more on their own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Pay careful attention to all the details of the first few labs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Once students have foundational knowledge they can "Google" for ideas and solutions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Partner projects with 2-hours of mentoring every other week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$36 Facebot</a:t>
            </a:r>
            <a:endParaRPr/>
          </a:p>
        </p:txBody>
      </p:sp>
      <p:sp>
        <p:nvSpPr>
          <p:cNvPr id="314" name="Google Shape;314;p38"/>
          <p:cNvSpPr txBox="1">
            <a:spLocks noGrp="1"/>
          </p:cNvSpPr>
          <p:nvPr>
            <p:ph type="body" idx="1"/>
          </p:nvPr>
        </p:nvSpPr>
        <p:spPr>
          <a:xfrm>
            <a:off x="4312400" y="1152425"/>
            <a:ext cx="44487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64x128 OLED display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Bright, high contrast, large viewing angles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Adds $16 to the price of the robot</a:t>
            </a:r>
            <a:endParaRPr sz="3000"/>
          </a:p>
        </p:txBody>
      </p:sp>
      <p:pic>
        <p:nvPicPr>
          <p:cNvPr id="315" name="Google Shape;315;p38"/>
          <p:cNvPicPr preferRelativeResize="0"/>
          <p:nvPr/>
        </p:nvPicPr>
        <p:blipFill rotWithShape="1">
          <a:blip r:embed="rId3">
            <a:alphaModFix/>
          </a:blip>
          <a:srcRect l="13472" r="19201"/>
          <a:stretch/>
        </p:blipFill>
        <p:spPr>
          <a:xfrm>
            <a:off x="656325" y="1266325"/>
            <a:ext cx="2986996" cy="29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"/>
          <p:cNvSpPr txBox="1">
            <a:spLocks noGrp="1"/>
          </p:cNvSpPr>
          <p:nvPr>
            <p:ph type="title"/>
          </p:nvPr>
        </p:nvSpPr>
        <p:spPr>
          <a:xfrm>
            <a:off x="311700" y="2604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$5.19 Chassis Kit</a:t>
            </a:r>
            <a:endParaRPr/>
          </a:p>
        </p:txBody>
      </p:sp>
      <p:pic>
        <p:nvPicPr>
          <p:cNvPr id="321" name="Google Shape;32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6025" y="1115525"/>
            <a:ext cx="6153737" cy="330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>
            <a:spLocks noGrp="1"/>
          </p:cNvSpPr>
          <p:nvPr>
            <p:ph type="title"/>
          </p:nvPr>
        </p:nvSpPr>
        <p:spPr>
          <a:xfrm>
            <a:off x="160125" y="1621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Genuine Arduino vs. Arduino Clones on eBay</a:t>
            </a:r>
            <a:endParaRPr/>
          </a:p>
        </p:txBody>
      </p:sp>
      <p:sp>
        <p:nvSpPr>
          <p:cNvPr id="327" name="Google Shape;327;p40"/>
          <p:cNvSpPr txBox="1">
            <a:spLocks noGrp="1"/>
          </p:cNvSpPr>
          <p:nvPr>
            <p:ph type="body" idx="1"/>
          </p:nvPr>
        </p:nvSpPr>
        <p:spPr>
          <a:xfrm>
            <a:off x="311700" y="3238400"/>
            <a:ext cx="8520600" cy="17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Option 1: Genuine Arduino From Italy - $29.95 + 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$3.74 Shipping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Option 2: Arduino Nano Clone from on eBay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$2.29 (free shipping, two weeks delivery from China)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Breadboard friendly but needs a special CH340D driver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6200" y="1062751"/>
            <a:ext cx="4888098" cy="1985249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0"/>
          <p:cNvSpPr txBox="1"/>
          <p:nvPr/>
        </p:nvSpPr>
        <p:spPr>
          <a:xfrm>
            <a:off x="381000" y="2819400"/>
            <a:ext cx="2790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http://store-usa.arduino.cc/products/a000066</a:t>
            </a:r>
            <a:endParaRPr sz="1000"/>
          </a:p>
        </p:txBody>
      </p:sp>
      <p:pic>
        <p:nvPicPr>
          <p:cNvPr id="330" name="Google Shape;33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1295400"/>
            <a:ext cx="2018815" cy="15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0"/>
          <p:cNvSpPr txBox="1"/>
          <p:nvPr/>
        </p:nvSpPr>
        <p:spPr>
          <a:xfrm rot="-1404517">
            <a:off x="217806" y="983987"/>
            <a:ext cx="838187" cy="502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</a:rPr>
              <a:t>$33</a:t>
            </a:r>
            <a:endParaRPr sz="3000">
              <a:solidFill>
                <a:srgbClr val="FF0000"/>
              </a:solidFill>
            </a:endParaRPr>
          </a:p>
        </p:txBody>
      </p:sp>
      <p:sp>
        <p:nvSpPr>
          <p:cNvPr id="332" name="Google Shape;332;p40"/>
          <p:cNvSpPr txBox="1"/>
          <p:nvPr/>
        </p:nvSpPr>
        <p:spPr>
          <a:xfrm rot="-785738">
            <a:off x="3616621" y="842247"/>
            <a:ext cx="1351857" cy="690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0000"/>
                </a:solidFill>
              </a:rPr>
              <a:t>$3</a:t>
            </a:r>
            <a:endParaRPr sz="4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Notable Arduino Pins</a:t>
            </a:r>
            <a:endParaRPr/>
          </a:p>
        </p:txBody>
      </p:sp>
      <p:sp>
        <p:nvSpPr>
          <p:cNvPr id="338" name="Google Shape;338;p41"/>
          <p:cNvSpPr txBox="1">
            <a:spLocks noGrp="1"/>
          </p:cNvSpPr>
          <p:nvPr>
            <p:ph type="body" idx="1"/>
          </p:nvPr>
        </p:nvSpPr>
        <p:spPr>
          <a:xfrm>
            <a:off x="311700" y="4165700"/>
            <a:ext cx="85206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39" name="Google Shape;33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4225" y="1364863"/>
            <a:ext cx="4543399" cy="2708476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1"/>
          <p:cNvSpPr txBox="1"/>
          <p:nvPr/>
        </p:nvSpPr>
        <p:spPr>
          <a:xfrm>
            <a:off x="178525" y="2089550"/>
            <a:ext cx="18855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PWM pins (motors)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interrupts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SPI (11, 13)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283708" y="294959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question</a:t>
            </a:r>
            <a:endParaRPr dirty="0"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479651" y="1053788"/>
            <a:ext cx="7320741" cy="10323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/>
              <a:t>How do we make it fun for people to learn computer science and AI?</a:t>
            </a:r>
            <a:endParaRPr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858" y="2184795"/>
            <a:ext cx="3416300" cy="2374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45364" y="4504443"/>
            <a:ext cx="1797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Amazon </a:t>
            </a:r>
            <a:r>
              <a:rPr lang="en-US" dirty="0" err="1" smtClean="0"/>
              <a:t>DeepRacer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2"/>
          <p:cNvSpPr txBox="1">
            <a:spLocks noGrp="1"/>
          </p:cNvSpPr>
          <p:nvPr>
            <p:ph type="title"/>
          </p:nvPr>
        </p:nvSpPr>
        <p:spPr>
          <a:xfrm>
            <a:off x="272950" y="192400"/>
            <a:ext cx="51708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Teaching Breadboarding Skills</a:t>
            </a:r>
            <a:endParaRPr/>
          </a:p>
        </p:txBody>
      </p:sp>
      <p:sp>
        <p:nvSpPr>
          <p:cNvPr id="346" name="Google Shape;346;p42"/>
          <p:cNvSpPr txBox="1">
            <a:spLocks noGrp="1"/>
          </p:cNvSpPr>
          <p:nvPr>
            <p:ph type="body" idx="1"/>
          </p:nvPr>
        </p:nvSpPr>
        <p:spPr>
          <a:xfrm>
            <a:off x="272950" y="4048925"/>
            <a:ext cx="8520600" cy="9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Vertical power rails and horizontal row connectors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Available on e-bay for $1.20 each qty 1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Good overview at: https://learn.sparkfun.com/tutorials/how-to-use-a-breadboard</a:t>
            </a:r>
            <a:endParaRPr sz="1200"/>
          </a:p>
        </p:txBody>
      </p:sp>
      <p:pic>
        <p:nvPicPr>
          <p:cNvPr id="347" name="Google Shape;34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625" y="1840150"/>
            <a:ext cx="2460675" cy="1889124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2"/>
          <p:cNvSpPr txBox="1"/>
          <p:nvPr/>
        </p:nvSpPr>
        <p:spPr>
          <a:xfrm>
            <a:off x="561825" y="1249550"/>
            <a:ext cx="38067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400 Tie Medium Breadboard with power rails</a:t>
            </a:r>
            <a:endParaRPr/>
          </a:p>
        </p:txBody>
      </p:sp>
      <p:pic>
        <p:nvPicPr>
          <p:cNvPr id="349" name="Google Shape;34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525" y="899800"/>
            <a:ext cx="3729125" cy="359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3"/>
          <p:cNvSpPr txBox="1">
            <a:spLocks noGrp="1"/>
          </p:cNvSpPr>
          <p:nvPr>
            <p:ph type="title"/>
          </p:nvPr>
        </p:nvSpPr>
        <p:spPr>
          <a:xfrm>
            <a:off x="233175" y="1603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 the parts</a:t>
            </a:r>
            <a:endParaRPr/>
          </a:p>
        </p:txBody>
      </p:sp>
      <p:pic>
        <p:nvPicPr>
          <p:cNvPr id="355" name="Google Shape;35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4175" y="1460975"/>
            <a:ext cx="2895600" cy="27908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3"/>
          <p:cNvSpPr txBox="1"/>
          <p:nvPr/>
        </p:nvSpPr>
        <p:spPr>
          <a:xfrm>
            <a:off x="3674725" y="564450"/>
            <a:ext cx="13545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Power Rail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Columns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(Bus Strips)</a:t>
            </a:r>
            <a:endParaRPr b="1"/>
          </a:p>
        </p:txBody>
      </p:sp>
      <p:cxnSp>
        <p:nvCxnSpPr>
          <p:cNvPr id="357" name="Google Shape;357;p43"/>
          <p:cNvCxnSpPr>
            <a:stCxn id="356" idx="1"/>
          </p:cNvCxnSpPr>
          <p:nvPr/>
        </p:nvCxnSpPr>
        <p:spPr>
          <a:xfrm flipH="1">
            <a:off x="3154525" y="831900"/>
            <a:ext cx="520200" cy="7509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8" name="Google Shape;358;p43"/>
          <p:cNvCxnSpPr>
            <a:stCxn id="356" idx="3"/>
          </p:cNvCxnSpPr>
          <p:nvPr/>
        </p:nvCxnSpPr>
        <p:spPr>
          <a:xfrm>
            <a:off x="5029225" y="831900"/>
            <a:ext cx="633600" cy="7509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9" name="Google Shape;359;p43"/>
          <p:cNvCxnSpPr/>
          <p:nvPr/>
        </p:nvCxnSpPr>
        <p:spPr>
          <a:xfrm rot="10800000">
            <a:off x="4344775" y="3681100"/>
            <a:ext cx="2002500" cy="7164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0" name="Google Shape;360;p43"/>
          <p:cNvSpPr txBox="1"/>
          <p:nvPr/>
        </p:nvSpPr>
        <p:spPr>
          <a:xfrm>
            <a:off x="6347275" y="4251800"/>
            <a:ext cx="18354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Slot</a:t>
            </a:r>
            <a:endParaRPr/>
          </a:p>
        </p:txBody>
      </p:sp>
      <p:cxnSp>
        <p:nvCxnSpPr>
          <p:cNvPr id="361" name="Google Shape;361;p43"/>
          <p:cNvCxnSpPr/>
          <p:nvPr/>
        </p:nvCxnSpPr>
        <p:spPr>
          <a:xfrm>
            <a:off x="2161200" y="1513475"/>
            <a:ext cx="793500" cy="2748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2" name="Google Shape;362;p43"/>
          <p:cNvSpPr txBox="1"/>
          <p:nvPr/>
        </p:nvSpPr>
        <p:spPr>
          <a:xfrm>
            <a:off x="818525" y="1151975"/>
            <a:ext cx="12921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for +5 V</a:t>
            </a:r>
            <a:endParaRPr/>
          </a:p>
        </p:txBody>
      </p:sp>
      <p:sp>
        <p:nvSpPr>
          <p:cNvPr id="363" name="Google Shape;363;p43"/>
          <p:cNvSpPr txBox="1"/>
          <p:nvPr/>
        </p:nvSpPr>
        <p:spPr>
          <a:xfrm>
            <a:off x="6347275" y="1151975"/>
            <a:ext cx="18984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 (Black) for GND</a:t>
            </a:r>
            <a:endParaRPr/>
          </a:p>
        </p:txBody>
      </p:sp>
      <p:cxnSp>
        <p:nvCxnSpPr>
          <p:cNvPr id="364" name="Google Shape;364;p43"/>
          <p:cNvCxnSpPr/>
          <p:nvPr/>
        </p:nvCxnSpPr>
        <p:spPr>
          <a:xfrm flipH="1">
            <a:off x="5719475" y="1582800"/>
            <a:ext cx="1152600" cy="4167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5" name="Google Shape;365;p43"/>
          <p:cNvCxnSpPr/>
          <p:nvPr/>
        </p:nvCxnSpPr>
        <p:spPr>
          <a:xfrm rot="10800000" flipH="1">
            <a:off x="2687950" y="3681100"/>
            <a:ext cx="808500" cy="3642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6" name="Google Shape;366;p43"/>
          <p:cNvSpPr txBox="1"/>
          <p:nvPr/>
        </p:nvSpPr>
        <p:spPr>
          <a:xfrm>
            <a:off x="818525" y="3890300"/>
            <a:ext cx="17433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Row connectors</a:t>
            </a:r>
            <a:endParaRPr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675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Controller</a:t>
            </a:r>
            <a:endParaRPr/>
          </a:p>
        </p:txBody>
      </p:sp>
      <p:pic>
        <p:nvPicPr>
          <p:cNvPr id="372" name="Google Shape;37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450" y="1354213"/>
            <a:ext cx="8039100" cy="34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4"/>
          <p:cNvSpPr txBox="1">
            <a:spLocks noGrp="1"/>
          </p:cNvSpPr>
          <p:nvPr>
            <p:ph type="body" idx="1"/>
          </p:nvPr>
        </p:nvSpPr>
        <p:spPr>
          <a:xfrm>
            <a:off x="4737475" y="179225"/>
            <a:ext cx="2337900" cy="9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L293D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$1.79 US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Screw headers!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5"/>
          <p:cNvSpPr txBox="1">
            <a:spLocks noGrp="1"/>
          </p:cNvSpPr>
          <p:nvPr>
            <p:ph type="title"/>
          </p:nvPr>
        </p:nvSpPr>
        <p:spPr>
          <a:xfrm>
            <a:off x="311700" y="192400"/>
            <a:ext cx="6027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Pulse Width Modulation (PWM)</a:t>
            </a:r>
            <a:endParaRPr/>
          </a:p>
        </p:txBody>
      </p:sp>
      <p:sp>
        <p:nvSpPr>
          <p:cNvPr id="379" name="Google Shape;379;p45"/>
          <p:cNvSpPr txBox="1">
            <a:spLocks noGrp="1"/>
          </p:cNvSpPr>
          <p:nvPr>
            <p:ph type="body" idx="1"/>
          </p:nvPr>
        </p:nvSpPr>
        <p:spPr>
          <a:xfrm>
            <a:off x="311700" y="3749000"/>
            <a:ext cx="8439300" cy="10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digital HIGH and LOW to simulate an analog value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4F4E4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See analogWrite() https://www.arduino.cc/en/Reference/AnalogWrite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Google Shape;38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500" y="995725"/>
            <a:ext cx="5796846" cy="270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$0.74 HC-SR04 Ultrasonic Ping Sensor</a:t>
            </a:r>
            <a:endParaRPr/>
          </a:p>
        </p:txBody>
      </p:sp>
      <p:pic>
        <p:nvPicPr>
          <p:cNvPr id="386" name="Google Shape;38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50" y="1152425"/>
            <a:ext cx="7797301" cy="36152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Collision Avoidance Algorithm</a:t>
            </a:r>
            <a:endParaRPr/>
          </a:p>
        </p:txBody>
      </p:sp>
      <p:sp>
        <p:nvSpPr>
          <p:cNvPr id="392" name="Google Shape;392;p47"/>
          <p:cNvSpPr txBox="1">
            <a:spLocks noGrp="1"/>
          </p:cNvSpPr>
          <p:nvPr>
            <p:ph type="body" idx="1"/>
          </p:nvPr>
        </p:nvSpPr>
        <p:spPr>
          <a:xfrm>
            <a:off x="318600" y="3886200"/>
            <a:ext cx="85206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Both move_forward and turn() are calls to other </a:t>
            </a:r>
            <a:r>
              <a:rPr lang="en" b="1"/>
              <a:t>functions</a:t>
            </a:r>
            <a:endParaRPr b="1"/>
          </a:p>
        </p:txBody>
      </p:sp>
      <p:sp>
        <p:nvSpPr>
          <p:cNvPr id="393" name="Google Shape;393;p47"/>
          <p:cNvSpPr txBox="1"/>
          <p:nvPr/>
        </p:nvSpPr>
        <p:spPr>
          <a:xfrm>
            <a:off x="1295400" y="1269000"/>
            <a:ext cx="6414900" cy="23124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66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void</a:t>
            </a:r>
            <a:r>
              <a:rPr lang="en" sz="1800" b="1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loop</a:t>
            </a:r>
            <a:r>
              <a:rPr lang="en" sz="1800" b="1">
                <a:solidFill>
                  <a:srgbClr val="96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() {</a:t>
            </a:r>
            <a:endParaRPr sz="1800" b="1">
              <a:solidFill>
                <a:srgbClr val="96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96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" sz="1800" b="1">
                <a:solidFill>
                  <a:srgbClr val="0000F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distance_front</a:t>
            </a:r>
            <a:r>
              <a:rPr lang="en" sz="1800" b="1">
                <a:solidFill>
                  <a:srgbClr val="96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= sensor.ping_cm()</a:t>
            </a:r>
            <a:endParaRPr sz="1800" b="1">
              <a:solidFill>
                <a:srgbClr val="96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" sz="1800" b="1">
                <a:solidFill>
                  <a:srgbClr val="000066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en" sz="1800" b="1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800" b="1">
                <a:solidFill>
                  <a:srgbClr val="96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" sz="1800" b="1">
                <a:solidFill>
                  <a:srgbClr val="0000F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distance_front</a:t>
            </a:r>
            <a:r>
              <a:rPr lang="en" sz="1800" b="1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800" b="1">
                <a:solidFill>
                  <a:srgbClr val="64003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" sz="1800" b="1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turn_distance</a:t>
            </a:r>
            <a:r>
              <a:rPr lang="en" sz="1800" b="1">
                <a:solidFill>
                  <a:srgbClr val="96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en" sz="1800" b="1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800" b="1">
                <a:solidFill>
                  <a:srgbClr val="00664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// path ahead is clear</a:t>
            </a:r>
            <a:endParaRPr sz="1800" b="1">
              <a:solidFill>
                <a:srgbClr val="006648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	move</a:t>
            </a:r>
            <a:r>
              <a:rPr lang="en" sz="1800" b="1">
                <a:solidFill>
                  <a:srgbClr val="64003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_f</a:t>
            </a:r>
            <a:r>
              <a:rPr lang="en" sz="1800" b="1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orward</a:t>
            </a:r>
            <a:r>
              <a:rPr lang="en" sz="1800" b="1">
                <a:solidFill>
                  <a:srgbClr val="96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()</a:t>
            </a:r>
            <a:r>
              <a:rPr lang="en" sz="1800" b="1">
                <a:solidFill>
                  <a:srgbClr val="64003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;</a:t>
            </a:r>
            <a:endParaRPr sz="1800" b="1">
              <a:solidFill>
                <a:srgbClr val="64003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" sz="1800" b="1">
                <a:solidFill>
                  <a:srgbClr val="000066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else</a:t>
            </a:r>
            <a:r>
              <a:rPr lang="en" sz="1800" b="1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800" b="1">
                <a:solidFill>
                  <a:srgbClr val="00664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// path ahead is blocked</a:t>
            </a:r>
            <a:endParaRPr sz="1800" b="1">
              <a:solidFill>
                <a:srgbClr val="006648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	turn</a:t>
            </a:r>
            <a:r>
              <a:rPr lang="en" sz="1800" b="1">
                <a:solidFill>
                  <a:srgbClr val="96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();</a:t>
            </a:r>
            <a:endParaRPr sz="1800" b="1">
              <a:solidFill>
                <a:srgbClr val="96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96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} </a:t>
            </a:r>
            <a:endParaRPr sz="1800" b="1">
              <a:solidFill>
                <a:srgbClr val="96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8"/>
          <p:cNvSpPr txBox="1">
            <a:spLocks noGrp="1"/>
          </p:cNvSpPr>
          <p:nvPr>
            <p:ph type="title"/>
          </p:nvPr>
        </p:nvSpPr>
        <p:spPr>
          <a:xfrm>
            <a:off x="378675" y="4316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Battery Options</a:t>
            </a:r>
            <a:endParaRPr/>
          </a:p>
        </p:txBody>
      </p:sp>
      <p:pic>
        <p:nvPicPr>
          <p:cNvPr id="399" name="Google Shape;39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187" y="1662375"/>
            <a:ext cx="1866983" cy="138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6125" y="1330900"/>
            <a:ext cx="1866975" cy="2043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8647" y="1291425"/>
            <a:ext cx="1735697" cy="173087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8"/>
          <p:cNvSpPr txBox="1"/>
          <p:nvPr/>
        </p:nvSpPr>
        <p:spPr>
          <a:xfrm>
            <a:off x="255625" y="3174675"/>
            <a:ext cx="2620800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4 AA batteries (6V)</a:t>
            </a:r>
            <a:endParaRPr sz="18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03" name="Google Shape;403;p48"/>
          <p:cNvSpPr txBox="1"/>
          <p:nvPr/>
        </p:nvSpPr>
        <p:spPr>
          <a:xfrm>
            <a:off x="3176650" y="3174700"/>
            <a:ext cx="2620800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6 AA batteries (9V)</a:t>
            </a:r>
            <a:endParaRPr sz="18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04" name="Google Shape;404;p48"/>
          <p:cNvSpPr txBox="1"/>
          <p:nvPr/>
        </p:nvSpPr>
        <p:spPr>
          <a:xfrm>
            <a:off x="6238650" y="3174700"/>
            <a:ext cx="2510100" cy="7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 3.7v 18650 (7.4V) rechargeables</a:t>
            </a:r>
            <a:endParaRPr sz="18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05" name="Google Shape;405;p48"/>
          <p:cNvSpPr txBox="1"/>
          <p:nvPr/>
        </p:nvSpPr>
        <p:spPr>
          <a:xfrm>
            <a:off x="602925" y="4072950"/>
            <a:ext cx="5463300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Ping sensors become unreliable when battery power gets low.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Few systems have good battery management systems</a:t>
            </a:r>
            <a:endParaRPr/>
          </a:p>
        </p:txBody>
      </p:sp>
      <p:sp>
        <p:nvSpPr>
          <p:cNvPr id="406" name="Google Shape;406;p48"/>
          <p:cNvSpPr txBox="1"/>
          <p:nvPr/>
        </p:nvSpPr>
        <p:spPr>
          <a:xfrm>
            <a:off x="6533975" y="4102300"/>
            <a:ext cx="22149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 to recharge the night before events!!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and Libraries</a:t>
            </a:r>
            <a:endParaRPr/>
          </a:p>
        </p:txBody>
      </p:sp>
      <p:sp>
        <p:nvSpPr>
          <p:cNvPr id="412" name="Google Shape;412;p4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Arduino IDE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Ping2 - ultrasonic sensor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Bounce2 - button debounce library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Encoder - for rotary encoders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U8g2 - for OLED displays</a:t>
            </a:r>
            <a:endParaRPr sz="2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0"/>
          <p:cNvSpPr txBox="1">
            <a:spLocks noGrp="1"/>
          </p:cNvSpPr>
          <p:nvPr>
            <p:ph type="title"/>
          </p:nvPr>
        </p:nvSpPr>
        <p:spPr>
          <a:xfrm>
            <a:off x="311700" y="334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OLED Display 128x64 2.42 ($16.57)</a:t>
            </a:r>
            <a:endParaRPr/>
          </a:p>
        </p:txBody>
      </p:sp>
      <p:sp>
        <p:nvSpPr>
          <p:cNvPr id="418" name="Google Shape;418;p50"/>
          <p:cNvSpPr txBox="1">
            <a:spLocks noGrp="1"/>
          </p:cNvSpPr>
          <p:nvPr>
            <p:ph type="body" idx="1"/>
          </p:nvPr>
        </p:nvSpPr>
        <p:spPr>
          <a:xfrm>
            <a:off x="3913000" y="4353050"/>
            <a:ext cx="35781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OLED Display 128x64 2.42</a:t>
            </a:r>
            <a:endParaRPr/>
          </a:p>
        </p:txBody>
      </p:sp>
      <p:pic>
        <p:nvPicPr>
          <p:cNvPr id="419" name="Google Shape;41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325" y="1243300"/>
            <a:ext cx="6443100" cy="28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1"/>
          <p:cNvSpPr txBox="1">
            <a:spLocks noGrp="1"/>
          </p:cNvSpPr>
          <p:nvPr>
            <p:ph type="title"/>
          </p:nvPr>
        </p:nvSpPr>
        <p:spPr>
          <a:xfrm>
            <a:off x="311700" y="2481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Drawing Library</a:t>
            </a:r>
            <a:endParaRPr/>
          </a:p>
        </p:txBody>
      </p:sp>
      <p:pic>
        <p:nvPicPr>
          <p:cNvPr id="425" name="Google Shape;42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7025" y="2990025"/>
            <a:ext cx="2686050" cy="176212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26" name="Google Shape;42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675" y="3040750"/>
            <a:ext cx="2789075" cy="166067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27" name="Google Shape;42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2650" y="955550"/>
            <a:ext cx="2495550" cy="172402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28" name="Google Shape;428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925" y="1364823"/>
            <a:ext cx="3994351" cy="126667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70713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Why teach computer science with robots?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Why low cost robots?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Who was Lev Vygotsky and what is ZPD?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What design choices did we make?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Hardware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Software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Call to action!</a:t>
            </a:r>
            <a:endParaRPr sz="24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U8g2 Library Cheat Sheet</a:t>
            </a:r>
            <a:endParaRPr/>
          </a:p>
        </p:txBody>
      </p:sp>
      <p:sp>
        <p:nvSpPr>
          <p:cNvPr id="434" name="Google Shape;434;p52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d.drawString(x,y, "Hello World!")</a:t>
            </a:r>
            <a:endParaRPr sz="10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52400" marR="152400" lvl="0" indent="0" algn="l" rtl="0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d.drawBox(x, y, width, height)</a:t>
            </a:r>
            <a:endParaRPr sz="10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52400" marR="152400" lvl="0" indent="0" algn="l" rtl="0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d.drawBox(x, y, width, height)</a:t>
            </a:r>
            <a:endParaRPr sz="100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35" name="Google Shape;435;p52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Near Future</a:t>
            </a:r>
            <a:endParaRPr dirty="0"/>
          </a:p>
        </p:txBody>
      </p:sp>
      <p:sp>
        <p:nvSpPr>
          <p:cNvPr id="441" name="Google Shape;441;p5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Upgrade from ATmega328 to a more powerful processor (ESP-32)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No longer limited to 2K of dynamic memory!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Add camera, </a:t>
            </a:r>
            <a:r>
              <a:rPr lang="en" dirty="0" smtClean="0"/>
              <a:t>mic</a:t>
            </a:r>
            <a:r>
              <a:rPr lang="en-US" dirty="0" smtClean="0"/>
              <a:t>, voice recognition, speech synthesis</a:t>
            </a:r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4"/>
          <p:cNvSpPr txBox="1">
            <a:spLocks noGrp="1"/>
          </p:cNvSpPr>
          <p:nvPr>
            <p:ph type="title"/>
          </p:nvPr>
        </p:nvSpPr>
        <p:spPr>
          <a:xfrm>
            <a:off x="311700" y="3096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Amazon DeepRacer</a:t>
            </a:r>
            <a:endParaRPr/>
          </a:p>
        </p:txBody>
      </p:sp>
      <p:sp>
        <p:nvSpPr>
          <p:cNvPr id="447" name="Google Shape;447;p54"/>
          <p:cNvSpPr txBox="1">
            <a:spLocks noGrp="1"/>
          </p:cNvSpPr>
          <p:nvPr>
            <p:ph type="body" idx="1"/>
          </p:nvPr>
        </p:nvSpPr>
        <p:spPr>
          <a:xfrm>
            <a:off x="360925" y="118017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Intel Atom processor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4GB RAM, 32GB SSD (expandable)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Ubuntu Linux 16.04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Robot Operating System (ROS)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Intel's OpenVino computer vision kit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4MP camera with 1080p resolution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4x USB-A, 1x USB-C, 1x Micro-USB, 1x HDMI)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Separate compute and drive batteries for about two hours of use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Integrated sensors (accelerometer and gyroscope)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802.11ac WiFi</a:t>
            </a:r>
            <a:endParaRPr/>
          </a:p>
        </p:txBody>
      </p:sp>
      <p:pic>
        <p:nvPicPr>
          <p:cNvPr id="448" name="Google Shape;44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0175" y="358900"/>
            <a:ext cx="3931351" cy="268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5"/>
          <p:cNvSpPr txBox="1">
            <a:spLocks noGrp="1"/>
          </p:cNvSpPr>
          <p:nvPr>
            <p:ph type="title"/>
          </p:nvPr>
        </p:nvSpPr>
        <p:spPr>
          <a:xfrm>
            <a:off x="114825" y="1374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Architecture</a:t>
            </a:r>
            <a:endParaRPr/>
          </a:p>
        </p:txBody>
      </p:sp>
      <p:pic>
        <p:nvPicPr>
          <p:cNvPr id="454" name="Google Shape;45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5275" y="1053025"/>
            <a:ext cx="6763025" cy="365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Reinforcement Learning</a:t>
            </a:r>
            <a:endParaRPr/>
          </a:p>
        </p:txBody>
      </p:sp>
      <p:sp>
        <p:nvSpPr>
          <p:cNvPr id="460" name="Google Shape;460;p56"/>
          <p:cNvSpPr txBox="1">
            <a:spLocks noGrp="1"/>
          </p:cNvSpPr>
          <p:nvPr>
            <p:ph type="body" idx="1"/>
          </p:nvPr>
        </p:nvSpPr>
        <p:spPr>
          <a:xfrm>
            <a:off x="311700" y="4122175"/>
            <a:ext cx="8520600" cy="4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smtClean="0"/>
              <a:t>Development Tools</a:t>
            </a:r>
            <a:endParaRPr dirty="0"/>
          </a:p>
        </p:txBody>
      </p:sp>
      <p:pic>
        <p:nvPicPr>
          <p:cNvPr id="461" name="Google Shape;46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3700" y="1563250"/>
            <a:ext cx="1295400" cy="14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6"/>
          <p:cNvSpPr txBox="1"/>
          <p:nvPr/>
        </p:nvSpPr>
        <p:spPr>
          <a:xfrm>
            <a:off x="4681450" y="2982475"/>
            <a:ext cx="1539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Physics Model (Motor, steering, friction)</a:t>
            </a:r>
            <a:endParaRPr/>
          </a:p>
        </p:txBody>
      </p:sp>
      <p:pic>
        <p:nvPicPr>
          <p:cNvPr id="463" name="Google Shape;46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2575" y="1563250"/>
            <a:ext cx="1295400" cy="1306018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56"/>
          <p:cNvSpPr txBox="1"/>
          <p:nvPr/>
        </p:nvSpPr>
        <p:spPr>
          <a:xfrm>
            <a:off x="6221350" y="2982475"/>
            <a:ext cx="1539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Policy Model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if-then-else</a:t>
            </a:r>
            <a:endParaRPr/>
          </a:p>
        </p:txBody>
      </p:sp>
      <p:pic>
        <p:nvPicPr>
          <p:cNvPr id="465" name="Google Shape;465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3925" y="1563250"/>
            <a:ext cx="1886307" cy="14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6"/>
          <p:cNvSpPr txBox="1"/>
          <p:nvPr/>
        </p:nvSpPr>
        <p:spPr>
          <a:xfrm>
            <a:off x="2737125" y="3059500"/>
            <a:ext cx="1539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 map with Attention</a:t>
            </a: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452673" y="1563250"/>
            <a:ext cx="1683945" cy="1419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/>
              <a:t>Code</a:t>
            </a: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4803700" y="1214686"/>
            <a:ext cx="121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Graph Model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452575" y="1187386"/>
            <a:ext cx="121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Graph Model</a:t>
            </a:r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become a Distinguished Engineer in AI</a:t>
            </a:r>
            <a:endParaRPr/>
          </a:p>
        </p:txBody>
      </p:sp>
      <p:sp>
        <p:nvSpPr>
          <p:cNvPr id="472" name="Google Shape;472;p57"/>
          <p:cNvSpPr txBox="1">
            <a:spLocks noGrp="1"/>
          </p:cNvSpPr>
          <p:nvPr>
            <p:ph type="body" idx="1"/>
          </p:nvPr>
        </p:nvSpPr>
        <p:spPr>
          <a:xfrm>
            <a:off x="311700" y="3733800"/>
            <a:ext cx="8520600" cy="8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73" name="Google Shape;47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9209" y="1152425"/>
            <a:ext cx="3810000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844" y="254246"/>
            <a:ext cx="8520600" cy="707400"/>
          </a:xfrm>
        </p:spPr>
        <p:txBody>
          <a:bodyPr/>
          <a:lstStyle/>
          <a:p>
            <a:r>
              <a:rPr lang="en-US" dirty="0" smtClean="0"/>
              <a:t>Instructables, </a:t>
            </a:r>
            <a:r>
              <a:rPr lang="en-US" dirty="0" err="1" smtClean="0"/>
              <a:t>Github</a:t>
            </a:r>
            <a:r>
              <a:rPr lang="en-US" dirty="0" smtClean="0"/>
              <a:t>, CoderDojo Wiki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84" y="1315347"/>
            <a:ext cx="5904119" cy="110702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56" y="2730145"/>
            <a:ext cx="5477212" cy="16215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23540" y="1007571"/>
            <a:ext cx="3634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dmccreary.github.io</a:t>
            </a:r>
            <a:r>
              <a:rPr lang="en-US" dirty="0"/>
              <a:t>/</a:t>
            </a:r>
            <a:r>
              <a:rPr lang="en-US" dirty="0" err="1"/>
              <a:t>coderdojo</a:t>
            </a:r>
            <a:r>
              <a:rPr lang="en-US" dirty="0"/>
              <a:t>-robots/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46566"/>
          <a:stretch/>
        </p:blipFill>
        <p:spPr>
          <a:xfrm>
            <a:off x="6205138" y="1315346"/>
            <a:ext cx="2569756" cy="328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4188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to action</a:t>
            </a:r>
            <a:endParaRPr/>
          </a:p>
        </p:txBody>
      </p:sp>
      <p:sp>
        <p:nvSpPr>
          <p:cNvPr id="479" name="Google Shape;479;p5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400" dirty="0"/>
              <a:t>Register for a local CoderDojo event (try </a:t>
            </a:r>
            <a:r>
              <a:rPr lang="en" sz="2400" dirty="0" err="1"/>
              <a:t>coderdojotc.org</a:t>
            </a:r>
            <a:r>
              <a:rPr lang="en" sz="2400" dirty="0"/>
              <a:t>)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400" dirty="0"/>
              <a:t>Build your own </a:t>
            </a:r>
            <a:r>
              <a:rPr lang="en" sz="2400" dirty="0" smtClean="0"/>
              <a:t>robot</a:t>
            </a:r>
            <a:r>
              <a:rPr lang="en-US" sz="2400" dirty="0" smtClean="0"/>
              <a:t> (get parts from </a:t>
            </a:r>
            <a:r>
              <a:rPr lang="en-US" sz="2400" dirty="0" err="1" smtClean="0"/>
              <a:t>github</a:t>
            </a:r>
            <a:r>
              <a:rPr lang="en-US" sz="2400" dirty="0" smtClean="0"/>
              <a:t> site)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400" dirty="0"/>
              <a:t>Adopt a school, classroom, science club, library and become a robot mentor</a:t>
            </a:r>
            <a:endParaRPr sz="24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E-mail</a:t>
            </a:r>
            <a:endParaRPr/>
          </a:p>
        </p:txBody>
      </p:sp>
      <p:sp>
        <p:nvSpPr>
          <p:cNvPr id="485" name="Google Shape;485;p5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2708146"/>
          </a:xfrm>
          <a:prstGeom prst="rect">
            <a:avLst/>
          </a:prstGeom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Hello everyone,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I am a local robot enthusiast that is interested in teaching math and computer science to kids using fun low-cost robots.  I would like to connect with others in our [school/club/neighborhood/organization] that are interested in starting a club</a:t>
            </a:r>
            <a:r>
              <a:rPr lang="en" dirty="0" smtClean="0"/>
              <a:t>.</a:t>
            </a:r>
            <a:endParaRPr lang="en-US" dirty="0" smtClean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 smtClean="0"/>
              <a:t>Please contact me at: 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217800" y="154750"/>
            <a:ext cx="32523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Kids love robots!</a:t>
            </a:r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381000" y="4267200"/>
            <a:ext cx="47871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Robot Day at "The Works" (April 2018)</a:t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450" y="862150"/>
            <a:ext cx="6924777" cy="31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5746450" y="4348950"/>
            <a:ext cx="29286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"Hands-on" for kids 5 to 12 years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Why teach computer science with mentoring and robots?</a:t>
            </a:r>
            <a:endParaRPr sz="3000"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1"/>
          </p:nvPr>
        </p:nvSpPr>
        <p:spPr>
          <a:xfrm>
            <a:off x="311700" y="1197750"/>
            <a:ext cx="8520600" cy="27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They are fun!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Students love to work with colors and motion!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Start simple and evolve to more complex systems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H</a:t>
            </a:r>
            <a:r>
              <a:rPr lang="en" sz="2400" dirty="0" smtClean="0"/>
              <a:t>ow </a:t>
            </a:r>
            <a:r>
              <a:rPr lang="en" sz="2400" dirty="0"/>
              <a:t>do we solve the busy teacher problem?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 dirty="0"/>
              <a:t>Answer: mentors and volunteers</a:t>
            </a:r>
            <a:endParaRPr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 well intended parent with a high disposable income...</a:t>
            </a:r>
            <a:endParaRPr sz="3000"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457200" y="3355800"/>
            <a:ext cx="8520600" cy="9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"We spent $350 on this robot and played with it for two hours.  The kids got frustrated and it has sat in the back of the closet for the last two years"</a:t>
            </a:r>
            <a:endParaRPr i="1"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0325" y="1266825"/>
            <a:ext cx="6010275" cy="178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/>
          <p:nvPr/>
        </p:nvSpPr>
        <p:spPr>
          <a:xfrm>
            <a:off x="2590800" y="2667000"/>
            <a:ext cx="1467600" cy="5088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066" y="1447800"/>
            <a:ext cx="1533934" cy="1409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/>
        </p:nvSpPr>
        <p:spPr>
          <a:xfrm>
            <a:off x="540000" y="4207225"/>
            <a:ext cx="83550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Challenge: Could we teach fun computer science for 1/10th this amount?</a:t>
            </a:r>
            <a:endParaRPr sz="18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Teaching AL/ML with Robots</a:t>
            </a:r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1"/>
          </p:nvPr>
        </p:nvSpPr>
        <p:spPr>
          <a:xfrm>
            <a:off x="588675" y="1365850"/>
            <a:ext cx="7671300" cy="15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/>
              <a:t>"The reason we built DeepRacer is to give developers a </a:t>
            </a:r>
            <a:r>
              <a:rPr lang="en" sz="2400" b="1" i="1"/>
              <a:t>fun</a:t>
            </a:r>
            <a:r>
              <a:rPr lang="en" sz="2400" i="1"/>
              <a:t> and </a:t>
            </a:r>
            <a:r>
              <a:rPr lang="en" sz="2400" b="1" i="1"/>
              <a:t>hands-on</a:t>
            </a:r>
            <a:r>
              <a:rPr lang="en" sz="2400" i="1"/>
              <a:t> way to get exposed to the concepts of AI and ML."</a:t>
            </a:r>
            <a:endParaRPr sz="2400" i="1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2400" i="1"/>
          </a:p>
        </p:txBody>
      </p:sp>
      <p:sp>
        <p:nvSpPr>
          <p:cNvPr id="118" name="Google Shape;118;p20"/>
          <p:cNvSpPr txBox="1"/>
          <p:nvPr/>
        </p:nvSpPr>
        <p:spPr>
          <a:xfrm>
            <a:off x="5414200" y="3088700"/>
            <a:ext cx="30888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Mike Miller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Senior Manager, AI Devices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Amazon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311700" y="174325"/>
            <a:ext cx="28125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options</a:t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650" y="1281065"/>
            <a:ext cx="1194600" cy="83206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/>
        </p:nvSpPr>
        <p:spPr>
          <a:xfrm>
            <a:off x="453775" y="2197550"/>
            <a:ext cx="1304100" cy="10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Edison</a:t>
            </a:r>
            <a:br>
              <a:rPr lang="en" sz="1800"/>
            </a:br>
            <a:r>
              <a:rPr lang="en" sz="1800"/>
              <a:t>($49)</a:t>
            </a:r>
            <a:endParaRPr sz="1800"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9675" y="901575"/>
            <a:ext cx="935682" cy="128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/>
        </p:nvSpPr>
        <p:spPr>
          <a:xfrm>
            <a:off x="1707800" y="2224400"/>
            <a:ext cx="18060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Coder MIP</a:t>
            </a:r>
            <a:br>
              <a:rPr lang="en" sz="1800"/>
            </a:br>
            <a:r>
              <a:rPr lang="en" sz="1800"/>
              <a:t>($49)</a:t>
            </a:r>
            <a:endParaRPr sz="1800"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9814" y="3129032"/>
            <a:ext cx="935675" cy="92929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/>
        </p:nvSpPr>
        <p:spPr>
          <a:xfrm>
            <a:off x="1672013" y="3961650"/>
            <a:ext cx="1581000" cy="9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Sphero  2.0 ($179)</a:t>
            </a:r>
            <a:endParaRPr sz="1800"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6188" y="3207662"/>
            <a:ext cx="935675" cy="828228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/>
        </p:nvSpPr>
        <p:spPr>
          <a:xfrm>
            <a:off x="235988" y="3961650"/>
            <a:ext cx="1194600" cy="9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Cozmo ($129)</a:t>
            </a:r>
            <a:endParaRPr sz="1800"/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03661" y="858471"/>
            <a:ext cx="1390650" cy="1179942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3744175" y="2224400"/>
            <a:ext cx="1194600" cy="9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MBot</a:t>
            </a:r>
            <a:br>
              <a:rPr lang="en" sz="1800"/>
            </a:br>
            <a:r>
              <a:rPr lang="en" sz="1800"/>
              <a:t>($79)</a:t>
            </a:r>
            <a:endParaRPr sz="1800"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97088" y="3213649"/>
            <a:ext cx="1471132" cy="1026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/>
        </p:nvSpPr>
        <p:spPr>
          <a:xfrm>
            <a:off x="4671175" y="4035200"/>
            <a:ext cx="2599800" cy="10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AWS DeepRacer</a:t>
            </a:r>
            <a:br>
              <a:rPr lang="en" sz="1800"/>
            </a:br>
            <a:r>
              <a:rPr lang="en" sz="1800"/>
              <a:t>($499) $249</a:t>
            </a:r>
            <a:endParaRPr sz="1800"/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98812" y="3129025"/>
            <a:ext cx="1061285" cy="9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 txBox="1"/>
          <p:nvPr/>
        </p:nvSpPr>
        <p:spPr>
          <a:xfrm>
            <a:off x="6752000" y="4035200"/>
            <a:ext cx="2187900" cy="10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NIVIDIA Jetson</a:t>
            </a:r>
            <a:br>
              <a:rPr lang="en" sz="1800"/>
            </a:br>
            <a:r>
              <a:rPr lang="en" sz="1800"/>
              <a:t>Xaviar ($2,500)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($1,250)</a:t>
            </a:r>
            <a:endParaRPr sz="1800"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23450" y="3129024"/>
            <a:ext cx="935675" cy="8670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/>
          <p:nvPr/>
        </p:nvSpPr>
        <p:spPr>
          <a:xfrm>
            <a:off x="3051647" y="4035200"/>
            <a:ext cx="2079300" cy="10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Lego Mindstorms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($349)</a:t>
            </a:r>
            <a:endParaRPr sz="1800"/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34125" y="853701"/>
            <a:ext cx="1390650" cy="118948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/>
          <p:nvPr/>
        </p:nvSpPr>
        <p:spPr>
          <a:xfrm>
            <a:off x="7234190" y="2038425"/>
            <a:ext cx="1390500" cy="9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SparkFun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Inventor Kit</a:t>
            </a:r>
            <a:br>
              <a:rPr lang="en" sz="1800"/>
            </a:br>
            <a:r>
              <a:rPr lang="en" sz="1800"/>
              <a:t>($126)</a:t>
            </a:r>
            <a:endParaRPr sz="1800"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816334" y="757675"/>
            <a:ext cx="935675" cy="1280747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/>
          <p:nvPr/>
        </p:nvSpPr>
        <p:spPr>
          <a:xfrm>
            <a:off x="5397100" y="2038425"/>
            <a:ext cx="1726800" cy="9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Droid Inventor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littleBits</a:t>
            </a:r>
            <a:br>
              <a:rPr lang="en" sz="1800"/>
            </a:br>
            <a:r>
              <a:rPr lang="en" sz="1800"/>
              <a:t>($99)</a:t>
            </a:r>
            <a:endParaRPr sz="1800"/>
          </a:p>
        </p:txBody>
      </p:sp>
      <p:cxnSp>
        <p:nvCxnSpPr>
          <p:cNvPr id="144" name="Google Shape;144;p21"/>
          <p:cNvCxnSpPr/>
          <p:nvPr/>
        </p:nvCxnSpPr>
        <p:spPr>
          <a:xfrm rot="10800000" flipH="1">
            <a:off x="5334000" y="4419600"/>
            <a:ext cx="762000" cy="228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" name="Google Shape;145;p21"/>
          <p:cNvCxnSpPr/>
          <p:nvPr/>
        </p:nvCxnSpPr>
        <p:spPr>
          <a:xfrm rot="10800000" flipH="1">
            <a:off x="7848600" y="4419600"/>
            <a:ext cx="762000" cy="228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1427</Words>
  <Application>Microsoft Macintosh PowerPoint</Application>
  <PresentationFormat>On-screen Show (16:9)</PresentationFormat>
  <Paragraphs>277</Paragraphs>
  <Slides>48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Pacifico</vt:lpstr>
      <vt:lpstr>Apple Chancery</vt:lpstr>
      <vt:lpstr>Open Sans</vt:lpstr>
      <vt:lpstr>Consolas</vt:lpstr>
      <vt:lpstr>Helvetica</vt:lpstr>
      <vt:lpstr>Arial</vt:lpstr>
      <vt:lpstr>PT Sans Narrow</vt:lpstr>
      <vt:lpstr>Calibri</vt:lpstr>
      <vt:lpstr>Tropic</vt:lpstr>
      <vt:lpstr>Low Cost Robots for Teaching Computer Science</vt:lpstr>
      <vt:lpstr>Hello, my name is _________</vt:lpstr>
      <vt:lpstr>Key question</vt:lpstr>
      <vt:lpstr>Overview</vt:lpstr>
      <vt:lpstr>Kids love robots!</vt:lpstr>
      <vt:lpstr>Why teach computer science with mentoring and robots?</vt:lpstr>
      <vt:lpstr>The well intended parent with a high disposable income...</vt:lpstr>
      <vt:lpstr>Teaching AL/ML with Robots</vt:lpstr>
      <vt:lpstr>Many options</vt:lpstr>
      <vt:lpstr>Fast changing market for robots and STEM</vt:lpstr>
      <vt:lpstr>MBlock Scratch Programming</vt:lpstr>
      <vt:lpstr>The $20 base robot</vt:lpstr>
      <vt:lpstr>Design for adaptability</vt:lpstr>
      <vt:lpstr>VKmaker $22.88 (no breadboard)</vt:lpstr>
      <vt:lpstr>UCTRONICS Raspberry Pi with Camera ($89.99)</vt:lpstr>
      <vt:lpstr>Why focus on low cost?</vt:lpstr>
      <vt:lpstr>Four drivers</vt:lpstr>
      <vt:lpstr>Zone of Proximal Development (ZPD)</vt:lpstr>
      <vt:lpstr>Consistent Learning Ladders</vt:lpstr>
      <vt:lpstr>Design Overview</vt:lpstr>
      <vt:lpstr>CoderDojo Robot Audience</vt:lpstr>
      <vt:lpstr>Sample Computer Science Concepts</vt:lpstr>
      <vt:lpstr>Things that don't teach computer science</vt:lpstr>
      <vt:lpstr>Hardware Options</vt:lpstr>
      <vt:lpstr>Lab Strategy</vt:lpstr>
      <vt:lpstr>$36 Facebot</vt:lpstr>
      <vt:lpstr>$5.19 Chassis Kit</vt:lpstr>
      <vt:lpstr>Genuine Arduino vs. Arduino Clones on eBay</vt:lpstr>
      <vt:lpstr>Notable Arduino Pins</vt:lpstr>
      <vt:lpstr>Teaching Breadboarding Skills</vt:lpstr>
      <vt:lpstr>Name the parts</vt:lpstr>
      <vt:lpstr>Motor Controller</vt:lpstr>
      <vt:lpstr>Pulse Width Modulation (PWM)</vt:lpstr>
      <vt:lpstr>$0.74 HC-SR04 Ultrasonic Ping Sensor</vt:lpstr>
      <vt:lpstr>Collision Avoidance Algorithm</vt:lpstr>
      <vt:lpstr>Battery Options</vt:lpstr>
      <vt:lpstr>Software and Libraries</vt:lpstr>
      <vt:lpstr>OLED Display 128x64 2.42 ($16.57)</vt:lpstr>
      <vt:lpstr>Simple Drawing Library</vt:lpstr>
      <vt:lpstr>U8g2 Library Cheat Sheet</vt:lpstr>
      <vt:lpstr>Near Future</vt:lpstr>
      <vt:lpstr>Amazon DeepRacer</vt:lpstr>
      <vt:lpstr>Software Architecture</vt:lpstr>
      <vt:lpstr>Reinforcement Learning</vt:lpstr>
      <vt:lpstr>How to become a Distinguished Engineer in AI</vt:lpstr>
      <vt:lpstr>Instructables, Github, CoderDojo Wiki</vt:lpstr>
      <vt:lpstr>Call to action</vt:lpstr>
      <vt:lpstr>Sample E-mail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Low Cost Robots for Teaching Computer Science</dc:title>
  <cp:lastModifiedBy>Dan McCreary</cp:lastModifiedBy>
  <cp:revision>2</cp:revision>
  <dcterms:modified xsi:type="dcterms:W3CDTF">2018-12-12T23:20:40Z</dcterms:modified>
</cp:coreProperties>
</file>